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435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362" r:id="rId4"/>
    <p:sldId id="336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0F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7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lant\magistral\&#1050;&#1085;&#1103;&#1079;&#1100;&#1082;&#1086;&#1074;\&#1044;&#1086;&#1082;&#1083;&#1072;&#1076;%20&#1055;&#1088;&#1072;&#1074;&#1086;&#1087;&#1088;&#1080;&#1084;&#1077;&#1085;&#1080;&#1090;&#1077;&#1083;&#1100;&#1085;&#1072;&#1103;%20&#1087;&#1088;&#1072;&#1082;&#1090;&#1080;&#1082;&#1072;\&#1085;&#1072;&#1088;&#1091;&#1096;&#1077;&#1085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lant\magistral\&#1050;&#1085;&#1103;&#1079;&#1100;&#1082;&#1086;&#1074;\&#1044;&#1086;&#1082;&#1083;&#1072;&#1076;%20&#1055;&#1088;&#1072;&#1074;&#1086;&#1087;&#1088;&#1080;&#1084;&#1077;&#1085;&#1080;&#1090;&#1077;&#1083;&#1100;&#1085;&#1072;&#1103;%20&#1087;&#1088;&#1072;&#1082;&#1090;&#1080;&#1082;&#1072;\&#1085;&#1072;&#1088;&#1091;&#1096;&#1077;&#1085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 b="0"/>
            </a:pPr>
            <a:r>
              <a:rPr lang="ru-RU" sz="1400" b="0"/>
              <a:t>Среднее количество нарушений, выявленных в по результатам планового КНМ на 1 проверенный ОПО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Общество№ 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Лист1!$G$15:$H$15</c:f>
              <c:strCache>
                <c:ptCount val="2"/>
                <c:pt idx="0">
                  <c:v>2021 г.</c:v>
                </c:pt>
                <c:pt idx="1">
                  <c:v>2022 г. </c:v>
                </c:pt>
              </c:strCache>
            </c:strRef>
          </c:cat>
          <c:val>
            <c:numRef>
              <c:f>Лист1!$G$16:$H$16</c:f>
              <c:numCache>
                <c:formatCode>0.00</c:formatCode>
                <c:ptCount val="2"/>
                <c:pt idx="0">
                  <c:v>27.90909090909091</c:v>
                </c:pt>
                <c:pt idx="1">
                  <c:v>19.833333333333332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2-43F9-9BD6-0274D84A7F8A}"/>
            </c:ext>
          </c:extLst>
        </c:ser>
        <c:ser>
          <c:idx val="2"/>
          <c:order val="1"/>
          <c:tx>
            <c:v>Общество№ 2</c:v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Лист1!$G$15:$H$15</c:f>
              <c:strCache>
                <c:ptCount val="2"/>
                <c:pt idx="0">
                  <c:v>2021 г.</c:v>
                </c:pt>
                <c:pt idx="1">
                  <c:v>2022 г. </c:v>
                </c:pt>
              </c:strCache>
            </c:strRef>
          </c:cat>
          <c:val>
            <c:numRef>
              <c:f>Лист1!$G$17:$H$17</c:f>
              <c:numCache>
                <c:formatCode>0.00</c:formatCode>
                <c:ptCount val="2"/>
                <c:pt idx="0">
                  <c:v>4.3441558441558445</c:v>
                </c:pt>
                <c:pt idx="1">
                  <c:v>14.428571428571429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2-43F9-9BD6-0274D84A7F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5747512"/>
        <c:axId val="825744232"/>
      </c:barChart>
      <c:catAx>
        <c:axId val="82574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25744232"/>
        <c:crosses val="autoZero"/>
        <c:auto val="1"/>
        <c:lblAlgn val="ctr"/>
        <c:lblOffset val="100"/>
        <c:noMultiLvlLbl val="0"/>
      </c:catAx>
      <c:valAx>
        <c:axId val="82574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25747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 b="0"/>
            </a:pPr>
            <a:r>
              <a:rPr lang="ru-RU" sz="1400" b="0"/>
              <a:t>Среднее количество нарушений, выявленных в по результатам ПГН на 1 проверенный ОПО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974300087489064"/>
          <c:y val="0.20100100100100105"/>
          <c:w val="0.63751399825021871"/>
          <c:h val="0.69513513513513514"/>
        </c:manualLayout>
      </c:layout>
      <c:barChart>
        <c:barDir val="col"/>
        <c:grouping val="clustered"/>
        <c:varyColors val="0"/>
        <c:ser>
          <c:idx val="0"/>
          <c:order val="0"/>
          <c:tx>
            <c:v>Общество№ 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Лист1!$G$15:$H$15</c:f>
              <c:strCache>
                <c:ptCount val="2"/>
                <c:pt idx="0">
                  <c:v>2021 г.</c:v>
                </c:pt>
                <c:pt idx="1">
                  <c:v>2022 г. </c:v>
                </c:pt>
              </c:strCache>
            </c:strRef>
          </c:cat>
          <c:val>
            <c:numRef>
              <c:f>Лист1!$M$16:$N$16</c:f>
              <c:numCache>
                <c:formatCode>0.00</c:formatCode>
                <c:ptCount val="2"/>
                <c:pt idx="0">
                  <c:v>8.5957446808510642</c:v>
                </c:pt>
                <c:pt idx="1">
                  <c:v>15.28888888888889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E-4DC5-8160-0DFE70D6C1FB}"/>
            </c:ext>
          </c:extLst>
        </c:ser>
        <c:ser>
          <c:idx val="2"/>
          <c:order val="1"/>
          <c:tx>
            <c:v>Общество№ 2</c:v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Лист1!$G$15:$H$15</c:f>
              <c:strCache>
                <c:ptCount val="2"/>
                <c:pt idx="0">
                  <c:v>2021 г.</c:v>
                </c:pt>
                <c:pt idx="1">
                  <c:v>2022 г. </c:v>
                </c:pt>
              </c:strCache>
            </c:strRef>
          </c:cat>
          <c:val>
            <c:numRef>
              <c:f>Лист1!$M$17:$N$17</c:f>
              <c:numCache>
                <c:formatCode>0.00</c:formatCode>
                <c:ptCount val="2"/>
                <c:pt idx="0">
                  <c:v>5.2941176470588234</c:v>
                </c:pt>
                <c:pt idx="1">
                  <c:v>20.647058823529413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3E-4DC5-8160-0DFE70D6C1FB}"/>
            </c:ext>
          </c:extLst>
        </c:ser>
        <c:ser>
          <c:idx val="1"/>
          <c:order val="2"/>
          <c:tx>
            <c:v>Общество№ 3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Лист1!$G$15:$H$15</c:f>
              <c:strCache>
                <c:ptCount val="2"/>
                <c:pt idx="0">
                  <c:v>2021 г.</c:v>
                </c:pt>
                <c:pt idx="1">
                  <c:v>2022 г. </c:v>
                </c:pt>
              </c:strCache>
            </c:strRef>
          </c:cat>
          <c:val>
            <c:numRef>
              <c:f>Лист1!$M$18:$N$18</c:f>
              <c:numCache>
                <c:formatCode>0.00</c:formatCode>
                <c:ptCount val="2"/>
                <c:pt idx="0">
                  <c:v>14.2</c:v>
                </c:pt>
                <c:pt idx="1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3E-4DC5-8160-0DFE70D6C1F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5747512"/>
        <c:axId val="825744232"/>
      </c:barChart>
      <c:catAx>
        <c:axId val="82574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25744232"/>
        <c:crosses val="autoZero"/>
        <c:auto val="1"/>
        <c:lblAlgn val="ctr"/>
        <c:lblOffset val="100"/>
        <c:noMultiLvlLbl val="0"/>
      </c:catAx>
      <c:valAx>
        <c:axId val="82574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25747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390" cy="339725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239" y="2"/>
            <a:ext cx="4302389" cy="339725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F792E9-326D-4AB1-B8DF-5D0017EC85F7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65"/>
            <a:ext cx="4302390" cy="339725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239" y="6456365"/>
            <a:ext cx="4302389" cy="339725"/>
          </a:xfrm>
          <a:prstGeom prst="rect">
            <a:avLst/>
          </a:prstGeom>
        </p:spPr>
        <p:txBody>
          <a:bodyPr vert="horz" wrap="square" lIns="91441" tIns="45720" rIns="91441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CF1252-D16B-49ED-8A88-EB5376D485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742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390" cy="339725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239" y="2"/>
            <a:ext cx="4302389" cy="339725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C0EB92-6F7A-4B8B-9A4E-344E76B7FB75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0" rIns="91441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983" y="3228976"/>
            <a:ext cx="7942261" cy="3059113"/>
          </a:xfrm>
          <a:prstGeom prst="rect">
            <a:avLst/>
          </a:prstGeom>
        </p:spPr>
        <p:txBody>
          <a:bodyPr vert="horz" lIns="91441" tIns="45720" rIns="91441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365"/>
            <a:ext cx="4302390" cy="339725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239" y="6456365"/>
            <a:ext cx="4302389" cy="339725"/>
          </a:xfrm>
          <a:prstGeom prst="rect">
            <a:avLst/>
          </a:prstGeom>
        </p:spPr>
        <p:txBody>
          <a:bodyPr vert="horz" wrap="square" lIns="91441" tIns="45720" rIns="91441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071AB4C-5460-4243-A42C-466D393D3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7162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9" indent="-28575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14" indent="-2286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19" indent="-2286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25" indent="-2286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31" indent="-2286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37" indent="-2286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43" indent="-2286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48" indent="-2286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6E47CA-C128-4011-B159-E40CE01B2A45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129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907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7726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229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544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968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546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15AED-88BF-4FA0-9745-F35E5479D08C}" type="datetime1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FC4D4345-941C-4262-BD36-3842040F0FB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719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8EF08-B3AD-418D-98C4-02B100DFCB70}" type="datetime1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B638DEE-774C-4433-B8B0-97C6418353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718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8EF08-B3AD-418D-98C4-02B100DFCB70}" type="datetime1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B638DEE-774C-4433-B8B0-97C6418353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209954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8EF08-B3AD-418D-98C4-02B100DFCB70}" type="datetime1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B638DEE-774C-4433-B8B0-97C6418353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819953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8EF08-B3AD-418D-98C4-02B100DFCB70}" type="datetime1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B638DEE-774C-4433-B8B0-97C6418353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491392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8EF08-B3AD-418D-98C4-02B100DFCB70}" type="datetime1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B638DEE-774C-4433-B8B0-97C6418353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445965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9A04A-95A8-4C74-9164-CCE9604F8C3D}" type="datetime1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E200-C7DD-458C-A464-A707E4C44E4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97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3D6FE-EBB4-44A9-851B-3461F257042E}" type="datetime1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523D6-33FA-4B2B-B6F9-B873E9620EC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604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1B175-C3D2-447F-A98C-2E1FEC068787}" type="datetime1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64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62789-536F-463D-B529-F6CA9EDB2FED}" type="datetime1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D99E5E7-0A0D-42DA-B30A-4F1E2A9CAA1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782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8EF08-B3AD-418D-98C4-02B100DFCB70}" type="datetime1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B638DEE-774C-4433-B8B0-97C6418353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228770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EDA9E6-12BE-4D93-86B0-2624EE7D7379}" type="datetime1">
              <a:rPr lang="ru-RU" smtClean="0"/>
              <a:t>31.08.2022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F17CC87-F750-41CA-9FFF-C268F529691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4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C1D65-27E3-4D83-A7E0-A356D029032F}" type="datetime1">
              <a:rPr lang="ru-RU" smtClean="0"/>
              <a:t>31.08.2022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F6379-3E83-47D4-878B-BAFE8959DFD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423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391680-F10B-4FE7-A74F-2DC6D00073A8}" type="datetime1">
              <a:rPr lang="ru-RU" smtClean="0"/>
              <a:t>31.08.2022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E0658-88EE-488A-9E86-25542B942C5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0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22812-956C-4E3F-9125-C95E6409D62D}" type="datetime1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F5146-4F50-497F-A84A-74B580AEC9E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341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8EF08-B3AD-418D-98C4-02B100DFCB70}" type="datetime1">
              <a:rPr lang="ru-RU" smtClean="0"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B638DEE-774C-4433-B8B0-97C6418353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7667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C8EF08-B3AD-418D-98C4-02B100DFCB70}" type="datetime1">
              <a:rPr lang="ru-RU" smtClean="0"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B638DEE-774C-4433-B8B0-97C6418353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919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  <p:sldLayoutId id="2147484370" r:id="rId12"/>
    <p:sldLayoutId id="2147484371" r:id="rId13"/>
    <p:sldLayoutId id="2147484372" r:id="rId14"/>
    <p:sldLayoutId id="2147484373" r:id="rId15"/>
    <p:sldLayoutId id="214748437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15616" y="908720"/>
            <a:ext cx="7740352" cy="446449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 правоприменительной практики при осуществлении контрольно-надзорной деятельности по надзору </a:t>
            </a:r>
            <a:b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объектами магистрального трубопроводного транспорта Приволжского управления Федеральной службы по экологическому, технологическому и атомному надзору</a:t>
            </a:r>
            <a:b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15537-398D-41F6-9260-EBB72F44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44999"/>
          </a:xfrm>
        </p:spPr>
        <p:txBody>
          <a:bodyPr/>
          <a:lstStyle/>
          <a:p>
            <a:pPr algn="ctr"/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Количественный анализ выявляемых нарушений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01C4D6-94EE-4453-8DBD-6518383D9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014" y="1152908"/>
            <a:ext cx="7704667" cy="4508340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Управлением проведен количественный анализ выявляемых нарушений по результатам плановых контрольных (надзорных) мероприятий (далее – КНМ) и в рамках ПГН за январь - сентябрь 2022 и аналогичный период 2021 в отношении 3 наиболее крупных организаций, эксплуатирующих ОПО магистрального трубопроводного транспорта, поднадзорных Управлению. Для нераспространения информации, составляющей предмет непосредственного взаимодействия данных организаций и Управления, принято решение не разглашать их наименования и представить обезличенную статистику.</a:t>
            </a:r>
          </a:p>
          <a:p>
            <a:pPr marL="457200"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анализа было определение среднее количество нарушений, выявленных по результатам КНМ на 1 проверенный ОПО. Результаты анализа приведены в таблице 1.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462DCE-BF7C-4920-92A6-C62E6C5E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71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35C0C92-AAB4-4486-85C4-360168F32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51880"/>
              </p:ext>
            </p:extLst>
          </p:nvPr>
        </p:nvGraphicFramePr>
        <p:xfrm>
          <a:off x="511228" y="1916832"/>
          <a:ext cx="8381250" cy="3401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369">
                  <a:extLst>
                    <a:ext uri="{9D8B030D-6E8A-4147-A177-3AD203B41FA5}">
                      <a16:colId xmlns:a16="http://schemas.microsoft.com/office/drawing/2014/main" val="1976281589"/>
                    </a:ext>
                  </a:extLst>
                </a:gridCol>
                <a:gridCol w="1221011">
                  <a:extLst>
                    <a:ext uri="{9D8B030D-6E8A-4147-A177-3AD203B41FA5}">
                      <a16:colId xmlns:a16="http://schemas.microsoft.com/office/drawing/2014/main" val="1792960234"/>
                    </a:ext>
                  </a:extLst>
                </a:gridCol>
                <a:gridCol w="599184">
                  <a:extLst>
                    <a:ext uri="{9D8B030D-6E8A-4147-A177-3AD203B41FA5}">
                      <a16:colId xmlns:a16="http://schemas.microsoft.com/office/drawing/2014/main" val="42903785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24690987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933337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0083684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499756189"/>
                    </a:ext>
                  </a:extLst>
                </a:gridCol>
                <a:gridCol w="680297">
                  <a:extLst>
                    <a:ext uri="{9D8B030D-6E8A-4147-A177-3AD203B41FA5}">
                      <a16:colId xmlns:a16="http://schemas.microsoft.com/office/drawing/2014/main" val="305151861"/>
                    </a:ext>
                  </a:extLst>
                </a:gridCol>
                <a:gridCol w="543839">
                  <a:extLst>
                    <a:ext uri="{9D8B030D-6E8A-4147-A177-3AD203B41FA5}">
                      <a16:colId xmlns:a16="http://schemas.microsoft.com/office/drawing/2014/main" val="228491762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22514213"/>
                    </a:ext>
                  </a:extLst>
                </a:gridCol>
                <a:gridCol w="593745">
                  <a:extLst>
                    <a:ext uri="{9D8B030D-6E8A-4147-A177-3AD203B41FA5}">
                      <a16:colId xmlns:a16="http://schemas.microsoft.com/office/drawing/2014/main" val="979543549"/>
                    </a:ext>
                  </a:extLst>
                </a:gridCol>
                <a:gridCol w="546167">
                  <a:extLst>
                    <a:ext uri="{9D8B030D-6E8A-4147-A177-3AD203B41FA5}">
                      <a16:colId xmlns:a16="http://schemas.microsoft.com/office/drawing/2014/main" val="1697816598"/>
                    </a:ext>
                  </a:extLst>
                </a:gridCol>
                <a:gridCol w="546167">
                  <a:extLst>
                    <a:ext uri="{9D8B030D-6E8A-4147-A177-3AD203B41FA5}">
                      <a16:colId xmlns:a16="http://schemas.microsoft.com/office/drawing/2014/main" val="1678747413"/>
                    </a:ext>
                  </a:extLst>
                </a:gridCol>
                <a:gridCol w="546167">
                  <a:extLst>
                    <a:ext uri="{9D8B030D-6E8A-4147-A177-3AD203B41FA5}">
                      <a16:colId xmlns:a16="http://schemas.microsoft.com/office/drawing/2014/main" val="214122364"/>
                    </a:ext>
                  </a:extLst>
                </a:gridCol>
              </a:tblGrid>
              <a:tr h="52279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п/п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организации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Плановая проверка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Постоянный государственный надзор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934676"/>
                  </a:ext>
                </a:extLst>
              </a:tr>
              <a:tr h="1023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проверенных объектов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выявленных нарушений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к-во нарушений на 1 ОПО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проверенных объектов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выявленных нарушений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к-во нарушений на 1 ОПО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271882"/>
                  </a:ext>
                </a:extLst>
              </a:tr>
              <a:tr h="393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2290508"/>
                  </a:ext>
                </a:extLst>
              </a:tr>
              <a:tr h="789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 № 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15,29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5945712"/>
                  </a:ext>
                </a:extLst>
              </a:tr>
              <a:tr h="425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 № 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669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5,29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096017"/>
                  </a:ext>
                </a:extLst>
              </a:tr>
              <a:tr h="2463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 № 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42,33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1384726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C9E90C-A6FB-4BA6-A301-0A9372A5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552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5ACE928-A2C0-4200-858F-4700D61E9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206" y="312079"/>
            <a:ext cx="7704667" cy="3014919"/>
          </a:xfrm>
        </p:spPr>
        <p:txBody>
          <a:bodyPr>
            <a:normAutofit fontScale="77500" lnSpcReduction="20000"/>
          </a:bodyPr>
          <a:lstStyle/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рисунке 1 представлена гистограмма динамики изменения среднего количество нарушений, выявленных по результатам планового КНМ на 1 проверенный ОПО МТ двух обществ за 2021 и 2022 гг.. Проведение аналогичного анализа в отношении общества №3 не представляется возможным в связи с исключением проверки из плана проверок на 2022 год на основании пункта 1 постановления Правительства Российской Федерации от 10.03.2022 № 336 «Об особенностях организации и осуществления государственного контроля (надзора), муниципального контроля».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показанного на диаграмме видна положительная динамика у общества №1 выражающаяся в снижении в 2022г. исследуемого показателя на 30% по отношению к 2021г.. Однако аналогичное сравнение исследуемого показателя у общества № 2 в 2022 г. характеризуется существенным увеличением среднего количество нарушений, выявленных в по результатам плановых КНМ на 1 проверенный ОПО по отношению к результатам 2021 г. (исследуемый показатель вырос более чем в 2 раза.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BC40A9-97C3-41A9-BCA1-066A1355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A12FC20-7241-4DFA-9192-B80781F41B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6819923"/>
              </p:ext>
            </p:extLst>
          </p:nvPr>
        </p:nvGraphicFramePr>
        <p:xfrm>
          <a:off x="2123728" y="3312597"/>
          <a:ext cx="5616624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0875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5ACE928-A2C0-4200-858F-4700D61E9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692696"/>
            <a:ext cx="7704667" cy="3332816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рисунке 2 представлена гистограмма динамики изменения среднего количество нарушений, выявленных по результатам ПГН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1 проверенный.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BC40A9-97C3-41A9-BCA1-066A1355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DA25C04-311F-495B-AAC5-113EAFA301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1057163"/>
              </p:ext>
            </p:extLst>
          </p:nvPr>
        </p:nvGraphicFramePr>
        <p:xfrm>
          <a:off x="2609940" y="2204864"/>
          <a:ext cx="513041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123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DED7B2-1A01-42AA-9DE4-3BDFE743C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688" y="1104033"/>
            <a:ext cx="7704667" cy="4464496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15000"/>
              </a:lnSpc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диаграмме наглядно представлена отрицательная динамика исследуемого показателя у всех организаций, относящихся к объекту исследования. Таким образом исследуемый показатель в 2022 г по отношению к аналогичному периоду 2021г. у общества №1  увеличился на 44%, у общества №2 – почти на 300%, а у общества №3 – на 80%.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проведя данный анализ можно утверждать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недостаточности принимаемых превентивных мер по недопущению нарушений обязательных требований в области промышленной безопасности рассмотренных организациях, эксплуатирующих ОПО МТ.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252051-666B-44EA-94CF-04B47339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582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1E1264-DD5A-4A49-BF2E-6EB963304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712855"/>
            <a:ext cx="7704667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CB174B-E220-4785-86EA-3D91082A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093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D34A50-EC21-47FA-AEA1-3F266E6E3BD4}"/>
              </a:ext>
            </a:extLst>
          </p:cNvPr>
          <p:cNvSpPr/>
          <p:nvPr/>
        </p:nvSpPr>
        <p:spPr>
          <a:xfrm>
            <a:off x="2123728" y="1330796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3E3A48-34BC-4AA6-BA33-335D02988C21}"/>
              </a:ext>
            </a:extLst>
          </p:cNvPr>
          <p:cNvSpPr txBox="1"/>
          <p:nvPr/>
        </p:nvSpPr>
        <p:spPr>
          <a:xfrm>
            <a:off x="1403648" y="764704"/>
            <a:ext cx="7272808" cy="4665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осуществляет контроль и надзор за 11 предприятиями, эксплуатирующие опасные производственные объекты магистрального трубопроводного транспорта.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поднадзорным Управлению ОПО магистрального трубопроводного транспорта составляет 328,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из них 73 объекта - I класс опасности, 217 объектов - II класс опасности, 6 объектов - III класс опасности, 31 объект - IV класс опасности, эксплуатация которых происходит на 11 субъектов Российской федерации: Свердловская область, Пермский край, Удмуртская Республика, Кировская область, Республика Татарстан, Самарская область, Оренбургская область, Чувашская Республика, Республика Башкортостан, Республика Марий Эл, Ульяновская область.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D34A50-EC21-47FA-AEA1-3F266E6E3BD4}"/>
              </a:ext>
            </a:extLst>
          </p:cNvPr>
          <p:cNvSpPr/>
          <p:nvPr/>
        </p:nvSpPr>
        <p:spPr>
          <a:xfrm>
            <a:off x="2123728" y="1330796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A093B51C-12F5-4714-85C9-6247469C8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5616" y="260648"/>
            <a:ext cx="7560840" cy="6336704"/>
          </a:xfrm>
        </p:spPr>
        <p:txBody>
          <a:bodyPr>
            <a:normAutofit fontScale="92500" lnSpcReduction="20000"/>
          </a:bodyPr>
          <a:lstStyle/>
          <a:p>
            <a:pPr indent="450215" algn="ctr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Всего под надзором у Управления: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1) Участок магистрального газопровода - 29 ед., общая протяженность составляет 5801.84 км, в том числе 2529.25 км газопроводов-отводов;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2) Площадка компрессорной станции – 4 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ед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3) Автомобильная газонаполнительная компрессорная станция – 30 ед.;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4) Станция газораспределительная – 192 ед.;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5) Участок магистрального нефтепровода – 26 ед., общая протяженность составляет 5809.076 км;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6) Участок магистрального продуктопровода – 12 ед., общая протяженность составляет 2125.619 км;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7) Площадка станции насосной - 33 ед., из них 192 ед. магистральных насосных агрегатов, осуществляющих перекачку нефти и 24 ед. магистральных насосных агрегата, осуществляющих перекачку дизельного топлива;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8) 87 находящихся в эксплуатации резервуаров нефти и нефтепродуктов общим объёмом 1787000 м</a:t>
            </a:r>
            <a:r>
              <a:rPr lang="ru-RU" sz="1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9) 2 резервуара по хранению жидкого этилена общим объёмом 7000 м</a:t>
            </a:r>
            <a:r>
              <a:rPr lang="ru-RU" sz="1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10) 9 сооружений систем измерений и контроля качества и количества нефти</a:t>
            </a:r>
          </a:p>
          <a:p>
            <a:pPr indent="450215" algn="just">
              <a:lnSpc>
                <a:spcPct val="115000"/>
              </a:lnSpc>
              <a:tabLst>
                <a:tab pos="6106160" algn="l"/>
              </a:tabLst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11) подземное хранилище этилена общим объёмом 1290000 м</a:t>
            </a:r>
            <a:r>
              <a:rPr lang="ru-RU" sz="1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81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330CCFC8-0447-4FBA-8610-A58A6A2DC884}"/>
              </a:ext>
            </a:extLst>
          </p:cNvPr>
          <p:cNvSpPr txBox="1"/>
          <p:nvPr/>
        </p:nvSpPr>
        <p:spPr>
          <a:xfrm>
            <a:off x="1187624" y="260648"/>
            <a:ext cx="7200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основных показателей надзорной деятельности, в том числе проведенных проверок, выявленных нарушений, выданных предписаний</a:t>
            </a:r>
            <a:endParaRPr lang="ru-RU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0172B43-B335-4B45-AB31-71967D3752D9}"/>
              </a:ext>
            </a:extLst>
          </p:cNvPr>
          <p:cNvSpPr txBox="1"/>
          <p:nvPr/>
        </p:nvSpPr>
        <p:spPr>
          <a:xfrm>
            <a:off x="1043608" y="1412776"/>
            <a:ext cx="7488832" cy="1022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Аварий, инцидентов и несчастных случаев на поднадзорных ОПО магистрального трубопроводного транспорта за рассматриваемый период Управлением не зарегистрировано.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9D914C-5E8D-4E50-A0CE-1C7215619D28}"/>
              </a:ext>
            </a:extLst>
          </p:cNvPr>
          <p:cNvSpPr txBox="1"/>
          <p:nvPr/>
        </p:nvSpPr>
        <p:spPr>
          <a:xfrm>
            <a:off x="1054161" y="2664033"/>
            <a:ext cx="7632848" cy="1022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Плановые проверки.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рассматриваемый период 2022 года проведено 3 плановых проверки 35 ОПО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класса опасности, выявлено565 нарушений обязательных требований промышленной безопасности.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74A87F-A6F5-46D8-BDF7-08C96EF83B5E}"/>
              </a:ext>
            </a:extLst>
          </p:cNvPr>
          <p:cNvSpPr txBox="1"/>
          <p:nvPr/>
        </p:nvSpPr>
        <p:spPr>
          <a:xfrm>
            <a:off x="899592" y="3768548"/>
            <a:ext cx="7632848" cy="1308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Внеплановые проверки.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рассматриваемый период 2022 года проведено 11 внеплановых проверок ранее выданных предписаний.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Неустранение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ранее выявленных нарушений не установлено.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FD5E4BF-6503-472F-875C-A98C18D4B9EA}"/>
              </a:ext>
            </a:extLst>
          </p:cNvPr>
          <p:cNvSpPr txBox="1"/>
          <p:nvPr/>
        </p:nvSpPr>
        <p:spPr>
          <a:xfrm>
            <a:off x="874141" y="5069288"/>
            <a:ext cx="7992888" cy="134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iddenHorzOCR"/>
              </a:rPr>
              <a:t>Постоянный государственный надзор: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рассматриваемый период 2022 года проведено 67 проверок в рамках осуществления постоянного государственного надзора, по результатам которых выявлено 1148 нарушений обязательных требований.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129D914C-5E8D-4E50-A0CE-1C7215619D28}"/>
              </a:ext>
            </a:extLst>
          </p:cNvPr>
          <p:cNvSpPr txBox="1"/>
          <p:nvPr/>
        </p:nvSpPr>
        <p:spPr>
          <a:xfrm>
            <a:off x="752726" y="439187"/>
            <a:ext cx="7632848" cy="2933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Лицензионные проверки:</a:t>
            </a:r>
          </a:p>
          <a:p>
            <a:pPr indent="450215" algn="ctr">
              <a:lnSpc>
                <a:spcPct val="115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iddenHorzOCR"/>
              </a:rPr>
              <a:t>За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рассматриваемый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iddenHorzOCR"/>
              </a:rPr>
              <a:t> период 2022 года проведена одна оценка соответствия лицензионным требованиям лицензиата АО «Транснефть-Прикамье» </a:t>
            </a:r>
            <a:r>
              <a:rPr lang="ru-RU" sz="1800" dirty="0">
                <a:effectLst/>
                <a:latin typeface="Times New Roman" panose="02020603050405020304" pitchFamily="18" charset="0"/>
                <a:ea typeface="HiddenHorzOCR"/>
              </a:rPr>
              <a:t>(по заявлению организации, связанной с изменением адресов мест осуществления лицензируемого вида деятельности). Всего было проверено 30 объектов </a:t>
            </a:r>
            <a:r>
              <a:rPr lang="en-US" sz="1800" dirty="0">
                <a:effectLst/>
                <a:latin typeface="Times New Roman" panose="02020603050405020304" pitchFamily="18" charset="0"/>
                <a:ea typeface="HiddenHorzOCR"/>
              </a:rPr>
              <a:t>I</a:t>
            </a:r>
            <a:r>
              <a:rPr lang="ru-RU" sz="1800" dirty="0">
                <a:effectLst/>
                <a:latin typeface="Times New Roman" panose="02020603050405020304" pitchFamily="18" charset="0"/>
                <a:ea typeface="HiddenHorzOCR"/>
              </a:rPr>
              <a:t> класса опасности и 18 объектов </a:t>
            </a:r>
            <a:r>
              <a:rPr lang="en-US" sz="1800" dirty="0">
                <a:effectLst/>
                <a:latin typeface="Times New Roman" panose="02020603050405020304" pitchFamily="18" charset="0"/>
                <a:ea typeface="HiddenHorzOCR"/>
              </a:rPr>
              <a:t>II</a:t>
            </a:r>
            <a:r>
              <a:rPr lang="ru-RU" sz="1800" dirty="0">
                <a:effectLst/>
                <a:latin typeface="Times New Roman" panose="02020603050405020304" pitchFamily="18" charset="0"/>
                <a:ea typeface="HiddenHorzOCR"/>
              </a:rPr>
              <a:t> класса опасности. 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iddenHorzOCR"/>
              </a:rPr>
              <a:t>о результатам оценки был сделан вывод о возможности выполнения лицензионных требований и условий.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74A87F-A6F5-46D8-BDF7-08C96EF83B5E}"/>
              </a:ext>
            </a:extLst>
          </p:cNvPr>
          <p:cNvSpPr txBox="1"/>
          <p:nvPr/>
        </p:nvSpPr>
        <p:spPr>
          <a:xfrm>
            <a:off x="752726" y="3485061"/>
            <a:ext cx="7632848" cy="2417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выявленных нарушений за рассматриваемый период составило 1713.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 результативности (количество нарушений, приходящееся на одно обследование) за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рассматриваемый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период 2022 года по плановым проверкам и проверок в рамках постоянного государственного надзора 57,1.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9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129D914C-5E8D-4E50-A0CE-1C7215619D28}"/>
              </a:ext>
            </a:extLst>
          </p:cNvPr>
          <p:cNvSpPr txBox="1"/>
          <p:nvPr/>
        </p:nvSpPr>
        <p:spPr>
          <a:xfrm>
            <a:off x="755576" y="766253"/>
            <a:ext cx="7632848" cy="475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Административная практика.</a:t>
            </a:r>
          </a:p>
          <a:p>
            <a:pPr indent="450215" algn="ctr">
              <a:lnSpc>
                <a:spcPct val="115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рассматриваемый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период 2022 года к административной ответственности было привлечено 66 юридических и должностных лиц,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них 36 юридических и 30 должностных лиц, общая сумма штрафов 1097 тыс. рублей, из них: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статья 9.1, часть 1: 29 штрафов, в том числе на должностное лицо 27 (сумма штрафов 568 тыс. руб.), 1 предупреждение на юридическое лицо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1 штраф на юридическое лицо (сумма штрафа 205 тыс. руб.);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статья 9.4, часть 1 - 4 штрафа, в том числе на должностное лицо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(сумма штрафов 60 тыс. руб.), штрафов на юридическое лицо 1 (сумма штрафа 100 тыс. руб.).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статья 11.20 - 33 штрафа на юридическое лицо (сумма штрафа 164 тыс. руб.).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6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id="{129D914C-5E8D-4E50-A0CE-1C7215619D28}"/>
              </a:ext>
            </a:extLst>
          </p:cNvPr>
          <p:cNvSpPr txBox="1"/>
          <p:nvPr/>
        </p:nvSpPr>
        <p:spPr>
          <a:xfrm>
            <a:off x="755576" y="332656"/>
            <a:ext cx="7632848" cy="5789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705" indent="450215" algn="ctr">
              <a:lnSpc>
                <a:spcPct val="115000"/>
              </a:lnSpc>
              <a:spcAft>
                <a:spcPts val="600"/>
              </a:spcAft>
            </a:pP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Сравнение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сравнения за аналогичный рассматриваемый период Управлением проведено 143 обследования состояния промышленной безопасности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ОПО,в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том числе: 3 плановые проверки (выявлено 815 нарушений), 69 проверок в рамках осуществления постоянного государственного надзора (выявлено 565 нарушений), 70 проверка выполнения ранее выданных предписаний (установлено невыполнение 34 ранее выявленных замечаний). </a:t>
            </a: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выявленных нарушений за рассматриваемый период составило 1414.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 результативности за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рассматриваемый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период 2021 года по плановым проверкам и проверкам в рамках постоянного государственного надзора 20.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Следует отметить рост количества выявленных нарушений по сравнению с аналогичным периодом 2021 года на 299, в частности, по проверкам в рамках постоянного государственного надзора количество выявленных нарушений увеличилось на 583.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0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BA086-9FF5-4942-882A-59A2CC2B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95707"/>
          </a:xfrm>
        </p:spPr>
        <p:txBody>
          <a:bodyPr/>
          <a:lstStyle/>
          <a:p>
            <a:pPr algn="ctr"/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Характерные нарушения, выявленных при проверках на ОПО магистрального трубопроводного транспорта.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161F53-09ED-41B3-ACF5-7CE28D7D8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834" y="1483490"/>
            <a:ext cx="7704667" cy="4407365"/>
          </a:xfrm>
        </p:spPr>
        <p:txBody>
          <a:bodyPr>
            <a:normAutofit fontScale="92500" lnSpcReduction="10000"/>
          </a:bodyPr>
          <a:lstStyle/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Несвоевременное проведение экспертизы промышленной безопасности технических устройств по истечению срока службы, установленного предыдущим заключением. Как правило, на момент истечения срока службы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эксплуатирующих организаций, имеется только предварительное заключение по результатам проведения технического диагностирования, тем самым, можно сделать вывод о том, что службами производственного контроля предприятий несвоевременно проводится анализ применяемых на ОПО МТ технических устройств с целью определения срока безопасной эксплуатации;</a:t>
            </a: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проведение работ по техническому перевооружения ОПО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разработки соответствующей проектной документации и проведения экспертизы промышленной безопасности этой документации. Как правило, указанная документация разрабатывается по истечении трёх и более месяцев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момента окончания работ.</a:t>
            </a: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наличие негерметичности оборудования, применяемого на ОПО;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E34691-29D0-447B-A949-6EB3DBAC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182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161F53-09ED-41B3-ACF5-7CE28D7D8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2" y="188640"/>
            <a:ext cx="7704667" cy="6284658"/>
          </a:xfrm>
        </p:spPr>
        <p:txBody>
          <a:bodyPr>
            <a:normAutofit fontScale="92500" lnSpcReduction="10000"/>
          </a:bodyPr>
          <a:lstStyle/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невыполнение мероприятий экспертиз промышленной безопасности, при условии которых объекты экспертиз будут соответствовать требованиям промышленной безопасности. Эксплуатирующие организации почему-то считают, что указанные мероприятия можно устранять в срок, на который продлено техническое устройство, здание или сооружение.</a:t>
            </a: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Несвоевременная актуализация сведений, характеризующих ОПО, после изменения состава, вида, количества технических устройств, применяемых на ОПО;</a:t>
            </a: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Неверны данные, представляемые организациями при подаче сведений об организации и осуществлении производственного контроля на ОПО;</a:t>
            </a: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Несоответствие технологических регламентов и планов мероприятий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локализации и ликвидации аварийных ситуаций ОПО проектным решениям и фактическому состоянию ОПО;</a:t>
            </a: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Отсутствие проведения оценки риска технических устройств после проведения капитальных ремонтов;</a:t>
            </a:r>
          </a:p>
          <a:p>
            <a:pPr marL="179705"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Невыполнение требований по техническому обслуживанию, ремонту и обследованию технических устройств, установленных заводом изготовителем в паспортах и руководствах по безопасному эксплуатации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E34691-29D0-447B-A949-6EB3DBAC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FEFE8-F640-4043-AB4A-8DD60DECDE6B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20342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6064</TotalTime>
  <Words>1543</Words>
  <Application>Microsoft Office PowerPoint</Application>
  <PresentationFormat>Экран (4:3)</PresentationFormat>
  <Paragraphs>134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Обзор правоприменительной практики при осуществлении контрольно-надзорной деятельности по надзору  за объектами магистрального трубопроводного транспорта Приволжского управления Федеральной службы по экологическому, технологическому и атомному надзору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Характерные нарушения, выявленных при проверках на ОПО магистрального трубопроводного транспорта.</vt:lpstr>
      <vt:lpstr>Презентация PowerPoint</vt:lpstr>
      <vt:lpstr>5. Количественный анализ выявляемых нарушений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Шигапова Камилия Дамировна</cp:lastModifiedBy>
  <cp:revision>313</cp:revision>
  <cp:lastPrinted>2018-06-20T08:35:32Z</cp:lastPrinted>
  <dcterms:created xsi:type="dcterms:W3CDTF">2015-05-31T08:06:07Z</dcterms:created>
  <dcterms:modified xsi:type="dcterms:W3CDTF">2022-08-31T11:52:29Z</dcterms:modified>
</cp:coreProperties>
</file>